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7" r:id="rId4"/>
    <p:sldId id="268" r:id="rId5"/>
    <p:sldId id="265" r:id="rId6"/>
    <p:sldId id="264" r:id="rId7"/>
    <p:sldId id="286" r:id="rId8"/>
    <p:sldId id="278" r:id="rId9"/>
    <p:sldId id="275" r:id="rId10"/>
    <p:sldId id="285" r:id="rId11"/>
    <p:sldId id="266" r:id="rId12"/>
    <p:sldId id="263" r:id="rId13"/>
    <p:sldId id="259" r:id="rId14"/>
    <p:sldId id="270" r:id="rId15"/>
    <p:sldId id="260" r:id="rId16"/>
    <p:sldId id="272" r:id="rId17"/>
    <p:sldId id="283" r:id="rId18"/>
    <p:sldId id="274" r:id="rId19"/>
    <p:sldId id="277" r:id="rId20"/>
    <p:sldId id="276" r:id="rId21"/>
    <p:sldId id="284" r:id="rId22"/>
    <p:sldId id="279" r:id="rId23"/>
    <p:sldId id="271" r:id="rId24"/>
    <p:sldId id="273" r:id="rId25"/>
    <p:sldId id="261" r:id="rId26"/>
    <p:sldId id="269" r:id="rId27"/>
    <p:sldId id="282" r:id="rId28"/>
    <p:sldId id="280" r:id="rId29"/>
    <p:sldId id="281" r:id="rId30"/>
    <p:sldId id="26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城市交叉验证及人物画像" id="{2D5D58CD-6C4B-4FE2-8F37-33D59AE62DDD}">
          <p14:sldIdLst>
            <p14:sldId id="256"/>
            <p14:sldId id="257"/>
            <p14:sldId id="267"/>
            <p14:sldId id="268"/>
            <p14:sldId id="265"/>
            <p14:sldId id="264"/>
            <p14:sldId id="286"/>
            <p14:sldId id="278"/>
            <p14:sldId id="275"/>
            <p14:sldId id="285"/>
          </p14:sldIdLst>
        </p14:section>
        <p14:section name="商业分析" id="{07EAD3D4-A1FE-44BE-A8EC-694487ED04FC}">
          <p14:sldIdLst>
            <p14:sldId id="266"/>
            <p14:sldId id="263"/>
            <p14:sldId id="259"/>
            <p14:sldId id="270"/>
            <p14:sldId id="260"/>
            <p14:sldId id="272"/>
            <p14:sldId id="283"/>
            <p14:sldId id="274"/>
            <p14:sldId id="277"/>
            <p14:sldId id="276"/>
            <p14:sldId id="284"/>
            <p14:sldId id="279"/>
            <p14:sldId id="271"/>
            <p14:sldId id="273"/>
            <p14:sldId id="261"/>
          </p14:sldIdLst>
        </p14:section>
        <p14:section name="人物八卦" id="{A579C7DD-FA0A-475E-83EA-6FEA1E74B068}">
          <p14:sldIdLst>
            <p14:sldId id="269"/>
            <p14:sldId id="282"/>
            <p14:sldId id="280"/>
            <p14:sldId id="281"/>
          </p14:sldIdLst>
        </p14:section>
        <p14:section name="主要结论" id="{7B09D004-9F29-4719-9A69-7C710ABDB333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33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0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B4BA5-520D-476E-B997-DE80DEB3B21A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216B-6CB5-4690-B1E1-950497DCB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8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34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99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2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08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F27CB-9489-4B03-A1F9-F0C754397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F04817-61F4-454F-87D3-A61797ED8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193C5-4885-4048-B1C5-1E1B79FA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309182-7513-4D13-B21D-1103907B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A7847-3C47-4426-B745-222614D5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4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D7E42-FEB7-4683-A2F3-791A70FE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CBCA7-809B-4EDE-A14A-8FF2241B6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DE279-BB5B-45F0-89FF-09035AAB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B1FFC-8818-4689-83EB-D6F3919D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962AE-73D8-4291-8F5F-FB4977C0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60EA8B-455F-469F-9F26-B94EA2EBA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D2B22C-39D3-4AF1-9921-08C8CCB62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2BAF1-20FC-43A8-B922-B5AF6817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F4C2C-14B8-45D0-ADEF-5929E62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B9549-E472-487A-8718-5B6E5182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4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F1971-0FEB-459E-8C3A-18D401C7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A7C19-C72E-4D1D-8F84-B31E9DDC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5FBC7-9766-4462-ACAA-9C29DB7D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1FFE6-FC29-4117-BDBF-94D5005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0859-A9E2-4C6B-B0F3-7FACBCE7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B6BA-59F5-4515-90C0-E251F34C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916E82-2804-46D1-A87B-84C9729C5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4F650-3667-46FE-9CA0-A859A676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20963-8EFB-4F54-88E5-5FACD33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93AC7-537C-4B00-8465-155996DE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9965C-6D63-43FD-958A-50A96AD5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27602-3FF0-4B5A-BD6E-36393B0C4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0D7E85-51F2-4E9B-805B-A8C712F97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ECFFA-5DAF-411D-9F8E-F5DA25ED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B9285A-FD62-4FD3-AEB7-403025DE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FDD3B-148A-4527-955C-B8DCCA95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3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77DD5-B14C-46F4-82D5-F599D6C8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76F94-F92F-43FB-A113-A8B1E0B2E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211CD-D835-4A21-921D-E87593FDD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CD640A-36FF-45DE-BFC4-3AF25D269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FDFC6D-49A6-499A-B81F-5DF35E7A4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44D42D-EE3F-419B-989B-BCBE66FE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47727B-2657-4364-BE37-E5EAF507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E64A58-1D10-4D09-A1AD-93AA498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34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9C4D9-C55C-4D05-A10C-702C3ECB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0A576F-AD8F-4D5D-8CBD-C89CC02A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82F9F9-F375-43F3-9FF5-737E4CB9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8D704E-3ECA-4262-A3AB-D2D30A75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D738A1-9055-4A7D-B342-CC281516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7AB7BC-20D6-4512-80AE-F0C4F54C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D9885-C79A-4250-AF81-1B51BEB6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4E3DB-6E02-4CE2-8CE5-B3AF7BDD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C9C6B-F487-4D04-A9F3-408899EBF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28765-9C5D-4512-B8E7-C3AEB80DD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9ACBE-BA29-4C88-AB80-9FAE744E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68014-3A05-4108-98F5-45E3643B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5B5B5-D3A7-4969-9E40-6B75C0B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1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D7B84-CF23-4A5B-85EF-495D29D6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8C8F0A-21ED-4507-B1E1-ADDF73885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AB0007-943B-4082-85F3-29BBCC221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9EEEF2-6ED8-461C-B770-121D4DA3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315256-BE7E-41D0-8C79-EDCE0C25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162A97-E2AC-466A-A74B-B9729A1F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85D5B-998B-4870-9D23-AE27E911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4D91-9885-4148-8C10-15BED96E1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E6BB1-1688-4107-AEAE-21E34682C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25468-7D03-45B2-8808-E1DCD620504C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1694B-D02A-405D-AC92-B1929B9C0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945FDE-CE75-479E-B77E-72DACDBC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2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sina.com.cn/i/2018-10-30/doc-ifxeuwws9521714.s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41665509483&amp;di=13955c366d4b91f2ca3ca6d47434fd26&amp;imgtype=0&amp;src=http%3A%2F%2Fpic1.win4000.com%2Fwallpaper%2F6%2F59a7a9d28e9c2.jpg">
            <a:extLst>
              <a:ext uri="{FF2B5EF4-FFF2-40B4-BE49-F238E27FC236}">
                <a16:creationId xmlns:a16="http://schemas.microsoft.com/office/drawing/2014/main" id="{D15AEBFA-119D-4DC8-AA0F-60C4393D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imgsrc.baidu.com/forum/pic/item/15f3cc8065380cd737af9a48ad44ad345882816b.jpg">
            <a:extLst>
              <a:ext uri="{FF2B5EF4-FFF2-40B4-BE49-F238E27FC236}">
                <a16:creationId xmlns:a16="http://schemas.microsoft.com/office/drawing/2014/main" id="{D04D1EBD-CE3A-44E1-8699-8AA448160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8"/>
          <a:stretch/>
        </p:blipFill>
        <p:spPr bwMode="auto">
          <a:xfrm>
            <a:off x="-115503" y="0"/>
            <a:ext cx="12307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1A6919-1CFB-4343-97CC-EBE1AAB83A08}"/>
              </a:ext>
            </a:extLst>
          </p:cNvPr>
          <p:cNvSpPr txBox="1"/>
          <p:nvPr/>
        </p:nvSpPr>
        <p:spPr>
          <a:xfrm>
            <a:off x="2432957" y="1106111"/>
            <a:ext cx="7326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低线城市调研报告</a:t>
            </a:r>
          </a:p>
        </p:txBody>
      </p:sp>
    </p:spTree>
    <p:extLst>
      <p:ext uri="{BB962C8B-B14F-4D97-AF65-F5344CB8AC3E}">
        <p14:creationId xmlns:p14="http://schemas.microsoft.com/office/powerpoint/2010/main" val="364263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941F2-208F-4087-A9E8-B5D69BF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A003D-A16D-468C-84EB-701E89AF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所以很多人印象里的三四线城市其实一个很模糊的概念，有人以为的三四线城市可能其实是二线城市，有人以为的三四线城市其实应该叫五线城市。最后，我们统一使用投资行业更常用的低线城市，粗略对应家电营销里的三四级市场、媒体口中的三四五线、小镇青年的活跃地，渠道下沉目标地带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大部分宣称专注三四线的公司的叫法其实并不准确，比如新城其实是</a:t>
            </a:r>
            <a:r>
              <a:rPr lang="en-US" altLang="zh-CN" dirty="0">
                <a:solidFill>
                  <a:schemeClr val="bg1"/>
                </a:solidFill>
              </a:rPr>
              <a:t>1234</a:t>
            </a:r>
            <a:r>
              <a:rPr lang="zh-CN" altLang="en-US" dirty="0">
                <a:solidFill>
                  <a:schemeClr val="bg1"/>
                </a:solidFill>
              </a:rPr>
              <a:t>线城市比例大致为</a:t>
            </a:r>
            <a:r>
              <a:rPr lang="en-US" altLang="zh-CN" dirty="0">
                <a:solidFill>
                  <a:schemeClr val="bg1"/>
                </a:solidFill>
              </a:rPr>
              <a:t>1:4:4:1</a:t>
            </a:r>
            <a:r>
              <a:rPr lang="zh-CN" altLang="en-US" dirty="0">
                <a:solidFill>
                  <a:schemeClr val="bg1"/>
                </a:solidFill>
              </a:rPr>
              <a:t>，大众印象中专注三四线城市的拼多多的三四线用户其实也就占到</a:t>
            </a:r>
            <a:r>
              <a:rPr lang="en-US" altLang="zh-CN" dirty="0">
                <a:solidFill>
                  <a:schemeClr val="bg1"/>
                </a:solidFill>
              </a:rPr>
              <a:t>60%</a:t>
            </a:r>
            <a:r>
              <a:rPr lang="zh-CN" altLang="en-US" dirty="0">
                <a:solidFill>
                  <a:schemeClr val="bg1"/>
                </a:solidFill>
              </a:rPr>
              <a:t>上下。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城市经济确实要求聚集效应，如果真的跑到四五线城市做创业，死掉的可能性很大。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8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0" dirty="0">
                <a:solidFill>
                  <a:schemeClr val="bg1"/>
                </a:solidFill>
              </a:rPr>
              <a:t>LOGO</a:t>
            </a:r>
            <a:r>
              <a:rPr lang="zh-CN" altLang="en-US" sz="9000" dirty="0">
                <a:solidFill>
                  <a:schemeClr val="bg1"/>
                </a:solidFill>
              </a:rPr>
              <a:t>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F7B167-00D1-46D8-8DDE-63B27FA1F3E1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6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8A4FE1-64F2-47B2-860C-12A1D599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" y="0"/>
            <a:ext cx="1218584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C34132-46F4-475B-B80D-E5B4E40AA9BD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b="1" dirty="0"/>
              <a:t>参考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E46086-7B27-4808-94B5-48F39DB995EC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4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重点分析公司矩阵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FAA65-DC94-4F19-9124-E261BB4C69D1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4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209455" y="2321168"/>
            <a:ext cx="7773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拼多多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69C323-40F4-43CE-B0E8-9F32D666CEAE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07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5E06EA-7991-4F07-86AF-BC42B1C6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926"/>
            <a:ext cx="12192000" cy="5712074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拼多多融资历程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70A517-B32C-477A-BF96-B2FE05CB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302"/>
            <a:ext cx="12192000" cy="56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7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5A5824-A07F-4F71-A247-D2C2CD6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3" t="7773" b="6476"/>
          <a:stretch/>
        </p:blipFill>
        <p:spPr>
          <a:xfrm>
            <a:off x="1265426" y="533040"/>
            <a:ext cx="4041850" cy="5880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EC3D2C-7023-4A4D-B961-F6BEC88A0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5" t="7773" b="6477"/>
          <a:stretch/>
        </p:blipFill>
        <p:spPr>
          <a:xfrm>
            <a:off x="6884726" y="533039"/>
            <a:ext cx="4317934" cy="58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0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拼多多融资历程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2A43C1-C715-4986-B2DF-C7BD742B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95" y="2128769"/>
            <a:ext cx="687801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拼多多融资历程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C98979-E0E8-4339-9A81-3C65495FC476}"/>
              </a:ext>
            </a:extLst>
          </p:cNvPr>
          <p:cNvSpPr/>
          <p:nvPr/>
        </p:nvSpPr>
        <p:spPr>
          <a:xfrm>
            <a:off x="3048000" y="31058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https://tech.sina.com.cn/i/2018-10-30/doc-ifxeuwws9521714.shtml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拼多多网店，平台网红制造的爆款与模仿的网商，广州白云区先烈东路的网档，夫妻店，广州海珠区中大布料市场，形成生产链。不是先设计生产再销售库存，而是先试款爆款后形成订单再生产发货。不爆款没人做，压库存少了；爆款了做不过来被抢单，利润在上下游竞争中回归。</a:t>
            </a:r>
          </a:p>
        </p:txBody>
      </p:sp>
    </p:spTree>
    <p:extLst>
      <p:ext uri="{BB962C8B-B14F-4D97-AF65-F5344CB8AC3E}">
        <p14:creationId xmlns:p14="http://schemas.microsoft.com/office/powerpoint/2010/main" val="381843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CF86FE-3760-4309-957D-A943387B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794808-E064-4BAA-8440-435306F936C5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全部的城市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E51B47-D20B-47CA-B965-D8D8A56FABD7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2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拼多多融资历程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0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209455" y="2321168"/>
            <a:ext cx="7773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哈罗单车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69C323-40F4-43CE-B0E8-9F32D666CEAE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49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共享单车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4D809C-3B27-4E00-8D8E-CEA6F3ADE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8"/>
          <a:stretch/>
        </p:blipFill>
        <p:spPr>
          <a:xfrm>
            <a:off x="8126" y="1472970"/>
            <a:ext cx="12175747" cy="53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1634637" y="242147"/>
            <a:ext cx="89227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花生好车会是下一个哈罗单车么？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BE0852-96F2-4914-9C23-84003C03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590"/>
            <a:ext cx="12192000" cy="57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7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0B7981-7F86-41CA-A28B-850BCAB1A4DB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47133-93C7-4C3A-953F-DBE573B3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43" y="4010078"/>
            <a:ext cx="6096000" cy="2351448"/>
          </a:xfrm>
          <a:prstGeom prst="rect">
            <a:avLst/>
          </a:prstGeom>
        </p:spPr>
      </p:pic>
      <p:pic>
        <p:nvPicPr>
          <p:cNvPr id="2050" name="Picture 2" descr="è±çå¥½è½¦">
            <a:extLst>
              <a:ext uri="{FF2B5EF4-FFF2-40B4-BE49-F238E27FC236}">
                <a16:creationId xmlns:a16="http://schemas.microsoft.com/office/drawing/2014/main" id="{253B989F-16BA-4CAD-A301-337BC85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7" y="4233302"/>
            <a:ext cx="1905000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5904EC-BC5C-47E9-89E5-102F46091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243" y="34823"/>
            <a:ext cx="6096000" cy="3822836"/>
          </a:xfrm>
          <a:prstGeom prst="rect">
            <a:avLst/>
          </a:prstGeom>
        </p:spPr>
      </p:pic>
      <p:pic>
        <p:nvPicPr>
          <p:cNvPr id="2052" name="Picture 4" descr="çå­äºæè½¦">
            <a:extLst>
              <a:ext uri="{FF2B5EF4-FFF2-40B4-BE49-F238E27FC236}">
                <a16:creationId xmlns:a16="http://schemas.microsoft.com/office/drawing/2014/main" id="{486E7847-A4C9-4256-A7E1-B007FFAF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8" y="104526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9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8DBBE8-3481-4DFF-9087-F4CB1CE5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571500"/>
            <a:ext cx="92106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53D8AC-AEE1-40BB-8041-4E00B084C48A}"/>
              </a:ext>
            </a:extLst>
          </p:cNvPr>
          <p:cNvSpPr txBox="1"/>
          <p:nvPr/>
        </p:nvSpPr>
        <p:spPr>
          <a:xfrm>
            <a:off x="1567705" y="2690336"/>
            <a:ext cx="9056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人物八卦故事</a:t>
            </a:r>
          </a:p>
        </p:txBody>
      </p:sp>
    </p:spTree>
    <p:extLst>
      <p:ext uri="{BB962C8B-B14F-4D97-AF65-F5344CB8AC3E}">
        <p14:creationId xmlns:p14="http://schemas.microsoft.com/office/powerpoint/2010/main" val="69093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2.cnpp.cn/upload/images/20180616/11335142678_400x300.jpg">
            <a:extLst>
              <a:ext uri="{FF2B5EF4-FFF2-40B4-BE49-F238E27FC236}">
                <a16:creationId xmlns:a16="http://schemas.microsoft.com/office/drawing/2014/main" id="{DE134D9E-B0AB-42C9-8021-2834F35C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61" y="227332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9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602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54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09178499-FF97-4962-AD72-8696DF4D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8" b="19408"/>
          <a:stretch/>
        </p:blipFill>
        <p:spPr bwMode="auto">
          <a:xfrm>
            <a:off x="7459593" y="1004618"/>
            <a:ext cx="4603010" cy="54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417BB001-7117-41EE-A673-CFA05C406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6"/>
          <a:stretch/>
        </p:blipFill>
        <p:spPr bwMode="auto">
          <a:xfrm>
            <a:off x="629912" y="4060974"/>
            <a:ext cx="6491080" cy="25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AB281076-0FA9-42D9-A027-CEF771D0C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80271"/>
          <a:stretch/>
        </p:blipFill>
        <p:spPr bwMode="auto">
          <a:xfrm>
            <a:off x="629911" y="1252987"/>
            <a:ext cx="6491081" cy="24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9FCD43-E71C-4F95-83BF-179D54266BDD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2F8629-E84B-4AA7-8A4A-7F073F1C1999}"/>
              </a:ext>
            </a:extLst>
          </p:cNvPr>
          <p:cNvSpPr txBox="1"/>
          <p:nvPr/>
        </p:nvSpPr>
        <p:spPr>
          <a:xfrm>
            <a:off x="1256014" y="496786"/>
            <a:ext cx="25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官方数据</a:t>
            </a:r>
          </a:p>
        </p:txBody>
      </p:sp>
    </p:spTree>
    <p:extLst>
      <p:ext uri="{BB962C8B-B14F-4D97-AF65-F5344CB8AC3E}">
        <p14:creationId xmlns:p14="http://schemas.microsoft.com/office/powerpoint/2010/main" val="712760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88D37A-3D9F-471E-8417-8A73A01F0230}"/>
              </a:ext>
            </a:extLst>
          </p:cNvPr>
          <p:cNvSpPr txBox="1"/>
          <p:nvPr/>
        </p:nvSpPr>
        <p:spPr>
          <a:xfrm>
            <a:off x="2959732" y="774289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结语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03866C-7A23-4013-A182-AE47260B88A2}"/>
              </a:ext>
            </a:extLst>
          </p:cNvPr>
          <p:cNvSpPr/>
          <p:nvPr/>
        </p:nvSpPr>
        <p:spPr>
          <a:xfrm>
            <a:off x="1088367" y="2881937"/>
            <a:ext cx="9951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开始想的是三四线有什么（创业投资）机会，三四线城市发展成为二线也还需要漫长的时间，但是通过这次搜集资料整理信息，在探讨三四线城市消费市场规模，非常商业化地思考时，其实也在不经意间感知到中国占半数人口的真实诉求，更真实的世界，这样量级的人群在互联网世界或许是沉默和忽视和遗忘的，每天接触到的报道消息都是在讨论一二线的新鲜事，但是他们也有消费娱乐学习的美好愿望，我们惊讶拼多多快手这样地产品地快速崛起时，是惊讶它们的商业模式，还是惊讶自己不知道这样一批人的存在。</a:t>
            </a:r>
          </a:p>
        </p:txBody>
      </p:sp>
    </p:spTree>
    <p:extLst>
      <p:ext uri="{BB962C8B-B14F-4D97-AF65-F5344CB8AC3E}">
        <p14:creationId xmlns:p14="http://schemas.microsoft.com/office/powerpoint/2010/main" val="395177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C2B73C-3FD1-4A39-8476-D9A37F0D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39" y="0"/>
            <a:ext cx="840096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A374E8-C7F2-4C80-AB5D-A63392E16CC7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F38539-C4AC-4E78-95C2-1CD11F904DAD}"/>
              </a:ext>
            </a:extLst>
          </p:cNvPr>
          <p:cNvSpPr txBox="1"/>
          <p:nvPr/>
        </p:nvSpPr>
        <p:spPr>
          <a:xfrm>
            <a:off x="485993" y="2921168"/>
            <a:ext cx="250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也有学者尝试依据更及时的人口数据划分城市等级</a:t>
            </a:r>
          </a:p>
        </p:txBody>
      </p:sp>
    </p:spTree>
    <p:extLst>
      <p:ext uri="{BB962C8B-B14F-4D97-AF65-F5344CB8AC3E}">
        <p14:creationId xmlns:p14="http://schemas.microsoft.com/office/powerpoint/2010/main" val="159701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交叉验证</a:t>
            </a:r>
            <a:br>
              <a:rPr lang="en-US" altLang="zh-CN" sz="9000" dirty="0">
                <a:solidFill>
                  <a:schemeClr val="bg1"/>
                </a:solidFill>
              </a:rPr>
            </a:br>
            <a:r>
              <a:rPr lang="zh-CN" altLang="en-US" sz="9000" dirty="0">
                <a:solidFill>
                  <a:schemeClr val="bg1"/>
                </a:solidFill>
              </a:rPr>
              <a:t>过程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D159E-2B0E-448C-89FC-879F29D211B4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3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A5A4CF-0936-453E-A154-41EE656E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4"/>
            <a:ext cx="12192000" cy="68538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794808-E064-4BAA-8440-435306F936C5}"/>
              </a:ext>
            </a:extLst>
          </p:cNvPr>
          <p:cNvSpPr txBox="1"/>
          <p:nvPr/>
        </p:nvSpPr>
        <p:spPr>
          <a:xfrm>
            <a:off x="1730800" y="323478"/>
            <a:ext cx="8730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交叉验证的</a:t>
            </a:r>
            <a:r>
              <a:rPr lang="en-US" altLang="zh-CN" sz="9000" dirty="0">
                <a:solidFill>
                  <a:schemeClr val="bg1"/>
                </a:solidFill>
              </a:rPr>
              <a:t>94</a:t>
            </a:r>
            <a:r>
              <a:rPr lang="zh-CN" altLang="en-US" sz="9000" dirty="0">
                <a:solidFill>
                  <a:schemeClr val="bg1"/>
                </a:solidFill>
              </a:rPr>
              <a:t>个三四线城市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52358-4C29-439C-97DB-9435E1250E80}"/>
              </a:ext>
            </a:extLst>
          </p:cNvPr>
          <p:cNvSpPr txBox="1"/>
          <p:nvPr/>
        </p:nvSpPr>
        <p:spPr>
          <a:xfrm>
            <a:off x="1376076" y="5095174"/>
            <a:ext cx="873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所以很多人印象里的三四线城市其实一个很模糊的概念，有人以为的三四线城市可能其实是二线城市，有人以为的三四线城市其实应该叫五线城市。最后，我们统一使用投资行业更常用的低线城市，粗略对应家电营销里的三四级市场、媒体口中的三四五线、小镇青年的活跃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5C49E7-F5D6-4351-9A44-0BF951C5BFB5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28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354270" y="260665"/>
            <a:ext cx="7773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/>
                </a:solidFill>
              </a:rPr>
              <a:t>拼多多融资历程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36DBE-B0DC-4D96-9F37-6EAC2AF421F6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481712C-EE60-461B-8E9D-8E8E9CC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4" y="362567"/>
            <a:ext cx="1714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78EF-9421-436B-9EB7-C32C81EC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43" y="0"/>
            <a:ext cx="9117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1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3FC291-4720-4442-B152-4623C9F8F21A}"/>
              </a:ext>
            </a:extLst>
          </p:cNvPr>
          <p:cNvSpPr/>
          <p:nvPr/>
        </p:nvSpPr>
        <p:spPr>
          <a:xfrm>
            <a:off x="2612611" y="40411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PingFang SC"/>
              </a:rPr>
              <a:t>截至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月底，新城商业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年已实现</a:t>
            </a:r>
            <a:endParaRPr lang="en-US" altLang="zh-CN" dirty="0">
              <a:solidFill>
                <a:schemeClr val="bg1"/>
              </a:solidFill>
              <a:latin typeface="PingFang SC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PingFang SC"/>
              </a:rPr>
              <a:t>渭南、瑞安、义乌、淮南、黄岩、平湖、昆山、扬州</a:t>
            </a:r>
            <a:endParaRPr lang="en-US" altLang="zh-CN" dirty="0">
              <a:solidFill>
                <a:schemeClr val="bg1"/>
              </a:solidFill>
              <a:latin typeface="PingFang SC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PingFang SC"/>
              </a:rPr>
              <a:t>共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座吾悦广场相继开业，全国开业运营的吾悦广场数量已达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31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座，</a:t>
            </a:r>
            <a:endParaRPr lang="en-US" altLang="zh-CN" dirty="0">
              <a:solidFill>
                <a:schemeClr val="bg1"/>
              </a:solidFill>
              <a:latin typeface="PingFang SC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PingFang SC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年底，开业运营总数将达到</a:t>
            </a:r>
            <a:r>
              <a:rPr lang="en-US" altLang="zh-CN" dirty="0">
                <a:solidFill>
                  <a:schemeClr val="bg1"/>
                </a:solidFill>
                <a:latin typeface="PingFang SC"/>
              </a:rPr>
              <a:t>42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座。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BC59C7-C75D-4A9F-8BE5-C594D7FFD394}"/>
              </a:ext>
            </a:extLst>
          </p:cNvPr>
          <p:cNvSpPr/>
          <p:nvPr/>
        </p:nvSpPr>
        <p:spPr>
          <a:xfrm>
            <a:off x="5362713" y="11268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南京、成都、青岛、海口等重点二线城市，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也包括三四线城市如嘉兴、常州、绍兴等。</a:t>
            </a:r>
            <a:r>
              <a:rPr lang="zh-CN" altLang="en-US" dirty="0">
                <a:solidFill>
                  <a:schemeClr val="bg1"/>
                </a:solidFill>
                <a:latin typeface="PingFang SC"/>
              </a:rPr>
              <a:t>渭南、瑞安、义乌、淮南、黄岩、平湖、昆山、扬州</a:t>
            </a:r>
            <a:endParaRPr lang="en-US" altLang="zh-CN" dirty="0">
              <a:solidFill>
                <a:schemeClr val="bg1"/>
              </a:solidFill>
              <a:latin typeface="PingFang SC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</TotalTime>
  <Words>681</Words>
  <Application>Microsoft Office PowerPoint</Application>
  <PresentationFormat>宽屏</PresentationFormat>
  <Paragraphs>40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Microsoft Yahei</vt:lpstr>
      <vt:lpstr>PingFang SC</vt:lpstr>
      <vt:lpstr>等线</vt:lpstr>
      <vt:lpstr>等线 Light</vt:lpstr>
      <vt:lpstr>华文中宋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张高峰</dc:creator>
  <cp:lastModifiedBy>张高峰</cp:lastModifiedBy>
  <cp:revision>42</cp:revision>
  <dcterms:created xsi:type="dcterms:W3CDTF">2018-11-08T05:32:31Z</dcterms:created>
  <dcterms:modified xsi:type="dcterms:W3CDTF">2018-11-11T06:39:26Z</dcterms:modified>
</cp:coreProperties>
</file>